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D0B"/>
    <a:srgbClr val="C29E00"/>
    <a:srgbClr val="CD4C17"/>
    <a:srgbClr val="1337D4"/>
    <a:srgbClr val="818286"/>
    <a:srgbClr val="E36653"/>
    <a:srgbClr val="F1D800"/>
    <a:srgbClr val="57B7B9"/>
    <a:srgbClr val="E26551"/>
    <a:srgbClr val="6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 snapToGrid="0">
      <p:cViewPr varScale="1">
        <p:scale>
          <a:sx n="18" d="100"/>
          <a:sy n="18" d="100"/>
        </p:scale>
        <p:origin x="969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r>
              <a:rPr lang="es-CL" dirty="0"/>
              <a:t>Título</a:t>
            </a:r>
            <a:endParaRPr lang="cs-CZ" dirty="0"/>
          </a:p>
        </c:rich>
      </c:tx>
      <c:layout>
        <c:manualLayout>
          <c:xMode val="edge"/>
          <c:yMode val="edge"/>
          <c:x val="0.42980267625485186"/>
          <c:y val="6.2550222979610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B-4481-B2E9-0B741DAFED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BB-4481-B2E9-0B741DAFED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BB-4481-B2E9-0B741DAFE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476624"/>
        <c:axId val="635487600"/>
      </c:barChart>
      <c:catAx>
        <c:axId val="63547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87600"/>
        <c:crosses val="autoZero"/>
        <c:auto val="1"/>
        <c:lblAlgn val="ctr"/>
        <c:lblOffset val="100"/>
        <c:noMultiLvlLbl val="0"/>
      </c:catAx>
      <c:valAx>
        <c:axId val="63548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2F2D55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547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14948081688991E-2"/>
          <c:y val="0.88977941956214956"/>
          <c:w val="0.94639374261484244"/>
          <c:h val="9.4091544765799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2F2D55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F2D55"/>
          </a:solidFill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D2F4F-06CB-D074-F875-A148E12E9A32}"/>
              </a:ext>
            </a:extLst>
          </p:cNvPr>
          <p:cNvSpPr/>
          <p:nvPr userDrawn="1"/>
        </p:nvSpPr>
        <p:spPr>
          <a:xfrm>
            <a:off x="33886" y="0"/>
            <a:ext cx="25603200" cy="28803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3" name="Picture 2" descr="A black sign with blue text&#10;&#10;AI-generated content may be incorrect.">
            <a:extLst>
              <a:ext uri="{FF2B5EF4-FFF2-40B4-BE49-F238E27FC236}">
                <a16:creationId xmlns:a16="http://schemas.microsoft.com/office/drawing/2014/main" id="{2C67F130-2D29-00FC-0ABE-C9298C791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540" y="360543"/>
            <a:ext cx="14543724" cy="2166088"/>
          </a:xfrm>
          <a:prstGeom prst="rect">
            <a:avLst/>
          </a:prstGeom>
        </p:spPr>
      </p:pic>
      <p:pic>
        <p:nvPicPr>
          <p:cNvPr id="4" name="Picture 3" descr="A black background with red and grey letters&#10;&#10;AI-generated content may be incorrect.">
            <a:extLst>
              <a:ext uri="{FF2B5EF4-FFF2-40B4-BE49-F238E27FC236}">
                <a16:creationId xmlns:a16="http://schemas.microsoft.com/office/drawing/2014/main" id="{A852A601-5558-0082-C7E5-6BF3B3C91D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870" y="910824"/>
            <a:ext cx="5810239" cy="1571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6C0307-03A5-3EC9-5BBC-B227521E21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936361" y="1097777"/>
            <a:ext cx="4026935" cy="146695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CF7205-290A-7A4B-245A-EAA32996A742}"/>
              </a:ext>
            </a:extLst>
          </p:cNvPr>
          <p:cNvSpPr/>
          <p:nvPr userDrawn="1"/>
        </p:nvSpPr>
        <p:spPr>
          <a:xfrm>
            <a:off x="285750" y="954723"/>
            <a:ext cx="25100882" cy="27253313"/>
          </a:xfrm>
          <a:prstGeom prst="roundRect">
            <a:avLst>
              <a:gd name="adj" fmla="val 3629"/>
            </a:avLst>
          </a:prstGeom>
          <a:noFill/>
          <a:ln w="146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0AFC7-D319-4B74-4EC3-9356AEE86D5F}"/>
              </a:ext>
            </a:extLst>
          </p:cNvPr>
          <p:cNvSpPr txBox="1"/>
          <p:nvPr userDrawn="1"/>
        </p:nvSpPr>
        <p:spPr>
          <a:xfrm>
            <a:off x="40681718" y="216059"/>
            <a:ext cx="51924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4200" b="1" spc="100" baseline="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ORGANIZADORES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A87C68-6AAE-2D1C-C081-548DCCD48C77}"/>
              </a:ext>
            </a:extLst>
          </p:cNvPr>
          <p:cNvSpPr/>
          <p:nvPr userDrawn="1"/>
        </p:nvSpPr>
        <p:spPr>
          <a:xfrm>
            <a:off x="1231740" y="216059"/>
            <a:ext cx="9785443" cy="1797442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146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Punto Clave</a:t>
            </a:r>
            <a:endParaRPr lang="es-419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1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072" userDrawn="1">
          <p15:clr>
            <a:srgbClr val="FBAE40"/>
          </p15:clr>
        </p15:guide>
        <p15:guide id="2" pos="161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15999C-467C-C983-4ED9-7617C3721E4C}"/>
              </a:ext>
            </a:extLst>
          </p:cNvPr>
          <p:cNvSpPr/>
          <p:nvPr userDrawn="1"/>
        </p:nvSpPr>
        <p:spPr>
          <a:xfrm>
            <a:off x="0" y="0"/>
            <a:ext cx="25603200" cy="28803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4" name="Picture 3" descr="A black sign with blue text&#10;&#10;AI-generated content may be incorrect.">
            <a:extLst>
              <a:ext uri="{FF2B5EF4-FFF2-40B4-BE49-F238E27FC236}">
                <a16:creationId xmlns:a16="http://schemas.microsoft.com/office/drawing/2014/main" id="{7012537D-DCBF-FA9A-5DF8-40A82891D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540" y="360543"/>
            <a:ext cx="14543724" cy="2166088"/>
          </a:xfrm>
          <a:prstGeom prst="rect">
            <a:avLst/>
          </a:prstGeom>
        </p:spPr>
      </p:pic>
      <p:pic>
        <p:nvPicPr>
          <p:cNvPr id="6" name="Picture 5" descr="A black background with red and grey letters&#10;&#10;AI-generated content may be incorrect.">
            <a:extLst>
              <a:ext uri="{FF2B5EF4-FFF2-40B4-BE49-F238E27FC236}">
                <a16:creationId xmlns:a16="http://schemas.microsoft.com/office/drawing/2014/main" id="{2735B27F-CB9D-1774-8653-FAD2A03DA6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899" y="1198674"/>
            <a:ext cx="3702672" cy="1001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6A5038-1C7D-2D19-582D-B5425DA84A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766514" y="1252430"/>
            <a:ext cx="2859315" cy="10416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D367CF-3EE7-3F96-6433-8A2E02F86499}"/>
              </a:ext>
            </a:extLst>
          </p:cNvPr>
          <p:cNvSpPr txBox="1"/>
          <p:nvPr userDrawn="1"/>
        </p:nvSpPr>
        <p:spPr>
          <a:xfrm>
            <a:off x="28562968" y="9504947"/>
            <a:ext cx="182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ORGANIZADORES</a:t>
            </a:r>
          </a:p>
        </p:txBody>
      </p:sp>
    </p:spTree>
    <p:extLst>
      <p:ext uri="{BB962C8B-B14F-4D97-AF65-F5344CB8AC3E}">
        <p14:creationId xmlns:p14="http://schemas.microsoft.com/office/powerpoint/2010/main" val="290204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072" userDrawn="1">
          <p15:clr>
            <a:srgbClr val="F26B43"/>
          </p15:clr>
        </p15:guide>
        <p15:guide id="2" pos="16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hyperlink" Target="https://twitter.com/pheresi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F37FB0-A752-5C4F-1E4D-ED280BCCFE49}"/>
              </a:ext>
            </a:extLst>
          </p:cNvPr>
          <p:cNvSpPr/>
          <p:nvPr/>
        </p:nvSpPr>
        <p:spPr>
          <a:xfrm>
            <a:off x="26112200" y="17722119"/>
            <a:ext cx="24606739" cy="10485917"/>
          </a:xfrm>
          <a:prstGeom prst="roundRect">
            <a:avLst>
              <a:gd name="adj" fmla="val 654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67331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88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9FE1DF-0E21-4BF0-04AB-D4A2EFEE1711}"/>
              </a:ext>
            </a:extLst>
          </p:cNvPr>
          <p:cNvSpPr/>
          <p:nvPr/>
        </p:nvSpPr>
        <p:spPr>
          <a:xfrm>
            <a:off x="37912284" y="7144893"/>
            <a:ext cx="12806655" cy="9974777"/>
          </a:xfrm>
          <a:prstGeom prst="roundRect">
            <a:avLst>
              <a:gd name="adj" fmla="val 365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05356" marR="0" lvl="0" indent="-405356" algn="l" defTabSz="967331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88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TITULO 3</a:t>
            </a:r>
          </a:p>
          <a:p>
            <a:pPr marL="405356" marR="0" lvl="0" indent="-405356" algn="l" defTabSz="9673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en-AU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 para </a:t>
            </a:r>
            <a:r>
              <a:rPr kumimoji="0" lang="en-AU" sz="284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hacer</a:t>
            </a:r>
            <a:r>
              <a:rPr kumimoji="0" lang="en-AU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AU" sz="284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kumimoji="0" lang="en-AU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AU" sz="284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póster</a:t>
            </a:r>
            <a:r>
              <a:rPr kumimoji="0" lang="en-AU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AU" sz="284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llamativo</a:t>
            </a:r>
            <a:r>
              <a:rPr kumimoji="0" lang="en-AU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03070" marR="0" lvl="0" indent="-703070" algn="l" defTabSz="9673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Vuelva a escribir su documento en formato de póster, es decir, simplifique todo, evite el exceso de datos.</a:t>
            </a:r>
          </a:p>
          <a:p>
            <a:pPr marL="703070" marR="0" lvl="0" indent="-703070" algn="l" defTabSz="9673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encabezados de más de 6 palabras deben estar en mayúsculas y minúsculas, no todo en mayúsculas. Simplifica los títulos.</a:t>
            </a:r>
          </a:p>
          <a:p>
            <a:pPr marL="703070" marR="0" lvl="0" indent="-703070" algn="l" defTabSz="9673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escriba oraciones completas en mayúsculas o subraye para enfatizar su punto, use caracteres en negrita en su lugar.</a:t>
            </a:r>
          </a:p>
          <a:p>
            <a:pPr marL="703070" marR="0" lvl="0" indent="-703070" algn="l" defTabSz="9673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diseñar su póster, deje un espacio en blanco alrededor de su texto. No recargar su póster.</a:t>
            </a:r>
          </a:p>
          <a:p>
            <a:pPr marL="703070" marR="0" lvl="0" indent="-703070" algn="l" defTabSz="9673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Revisa la ortografía y haz que otra persona corrija.</a:t>
            </a:r>
            <a:endParaRPr kumimoji="0" lang="en-US" sz="284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261C86-D26F-368B-75CD-1A322B87C64A}"/>
              </a:ext>
            </a:extLst>
          </p:cNvPr>
          <p:cNvSpPr/>
          <p:nvPr/>
        </p:nvSpPr>
        <p:spPr>
          <a:xfrm>
            <a:off x="26141399" y="10106025"/>
            <a:ext cx="10998076" cy="7013645"/>
          </a:xfrm>
          <a:prstGeom prst="roundRect">
            <a:avLst>
              <a:gd name="adj" fmla="val 701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88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TITULO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 utilizar esta plantilla de póster: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Resalte este texto y reemplácelo escribiendo su propio texto, o copie y pegue su texto desde un documento de MS Word o una presentación de diapositivas de PowerPoint.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cuerpo </a:t>
            </a:r>
            <a:r>
              <a:rPr kumimoji="0" lang="es-ES" sz="28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texto/tamaño de fuente no debe ser inferior a 20 puntos</a:t>
            </a:r>
            <a:r>
              <a:rPr kumimoji="0" lang="es-ES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Mantenga el texto del cuerpo alineado a la izquierda, no justifique el texto.</a:t>
            </a:r>
            <a:endParaRPr kumimoji="0" lang="en-CA" sz="284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B0606E-8FE9-A1BC-416B-BA5CEE7EFB60}"/>
              </a:ext>
            </a:extLst>
          </p:cNvPr>
          <p:cNvSpPr/>
          <p:nvPr/>
        </p:nvSpPr>
        <p:spPr>
          <a:xfrm>
            <a:off x="26112200" y="7144893"/>
            <a:ext cx="11056474" cy="2657753"/>
          </a:xfrm>
          <a:prstGeom prst="roundRect">
            <a:avLst>
              <a:gd name="adj" fmla="val 1473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0" marR="0" lvl="0" indent="0" algn="l" defTabSz="967331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88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TITULO 1</a:t>
            </a:r>
          </a:p>
          <a:p>
            <a:pPr marL="0" marR="0" lvl="0" indent="0" algn="l" defTabSz="967331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 editar el tamaño de la fuente, la distribución de las secciones, e incluir las secciones que crea conveniente</a:t>
            </a:r>
            <a:endParaRPr lang="es-419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5952824" y="3027591"/>
            <a:ext cx="17427388" cy="104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7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</a:t>
            </a:r>
            <a:r>
              <a:rPr lang="en-GB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GB" sz="7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póster</a:t>
            </a:r>
            <a:r>
              <a:rPr lang="en-GB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sz="7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</a:t>
            </a:r>
            <a:r>
              <a:rPr lang="en-GB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7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científico</a:t>
            </a:r>
            <a:r>
              <a:rPr lang="en-GB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AU" sz="7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3828076" y="18564245"/>
            <a:ext cx="5835864" cy="5628929"/>
          </a:xfrm>
          <a:prstGeom prst="rect">
            <a:avLst/>
          </a:prstGeom>
          <a:solidFill>
            <a:schemeClr val="tx1"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30685" tIns="265343" rIns="530685" bIns="265343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1741">
              <a:solidFill>
                <a:srgbClr val="2F2D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914399" y="18564245"/>
            <a:ext cx="23907952" cy="2278696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190763" tIns="190763" rIns="190763" bIns="190763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fuente recomendada para los subtítulos es Tahoma, no menor de 24 pt. Alineado a la izquierda si se refiere a una figura a su izquierda. Comience los subtítulos justo en el borde superior de la imagen (gráfico o foto).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43410172" y="24387338"/>
            <a:ext cx="6562513" cy="3975224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lIns="190763" tIns="190763" rIns="190763" bIns="190763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" sz="2845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fuente recomendada para los subtítulos es Tahoma, no menor de 24 pt. Alineado a la izquierda si se refiere a una figura a su izquierda. Comience los subtítulos justo en el borde superior de la imagen (gráfico o foto).</a:t>
            </a:r>
            <a:endParaRPr lang="en-CA" sz="2845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37912285" y="4794773"/>
            <a:ext cx="8417315" cy="1553281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81518" tIns="381518" rIns="381518" bIns="381518" anchor="ctr"/>
          <a:lstStyle/>
          <a:p>
            <a:pPr algn="ctr" defTabSz="952074" eaLnBrk="0" hangingPunct="0">
              <a:spcBef>
                <a:spcPct val="50000"/>
              </a:spcBef>
            </a:pPr>
            <a:r>
              <a:rPr lang="es-CL" sz="40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</a:t>
            </a:r>
            <a:r>
              <a:rPr lang="es-CL" sz="4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(S) </a:t>
            </a:r>
            <a:r>
              <a:rPr lang="es-CL" sz="40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UNIVERSIDAD/ INSTITUCIÓN/Empresa</a:t>
            </a:r>
            <a:endParaRPr lang="en-US" sz="4000" b="1" cap="al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8D258025-D44E-87AB-D225-38CFA2FED701}"/>
              </a:ext>
            </a:extLst>
          </p:cNvPr>
          <p:cNvSpPr txBox="1"/>
          <p:nvPr/>
        </p:nvSpPr>
        <p:spPr>
          <a:xfrm>
            <a:off x="27938338" y="4946136"/>
            <a:ext cx="9837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1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</a:t>
            </a:r>
            <a:r>
              <a:rPr lang="en-A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INICIAL PRIMER NOMBRE, APELIDO)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2 (</a:t>
            </a:r>
            <a:r>
              <a:rPr lang="en-A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que </a:t>
            </a:r>
            <a:r>
              <a:rPr lang="en-A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</a:t>
            </a:r>
            <a:r>
              <a:rPr lang="en-A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AU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subrayado</a:t>
            </a:r>
            <a:r>
              <a:rPr lang="en-A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 3</a:t>
            </a:r>
          </a:p>
        </p:txBody>
      </p:sp>
      <p:sp>
        <p:nvSpPr>
          <p:cNvPr id="7" name="Graphic 18">
            <a:extLst>
              <a:ext uri="{FF2B5EF4-FFF2-40B4-BE49-F238E27FC236}">
                <a16:creationId xmlns:a16="http://schemas.microsoft.com/office/drawing/2014/main" id="{043FFBD0-564E-B0F7-F9AC-4431AD32DB75}"/>
              </a:ext>
            </a:extLst>
          </p:cNvPr>
          <p:cNvSpPr>
            <a:spLocks noChangeAspect="1"/>
          </p:cNvSpPr>
          <p:nvPr/>
        </p:nvSpPr>
        <p:spPr>
          <a:xfrm>
            <a:off x="25849913" y="5005620"/>
            <a:ext cx="1216777" cy="1131588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rgbClr val="EC4934"/>
          </a:solidFill>
          <a:ln w="3663" cap="flat">
            <a:solidFill>
              <a:srgbClr val="EC4934"/>
            </a:solidFill>
            <a:prstDash val="solid"/>
            <a:miter/>
          </a:ln>
        </p:spPr>
        <p:txBody>
          <a:bodyPr rtlCol="0" anchor="ctr"/>
          <a:lstStyle/>
          <a:p>
            <a:endParaRPr lang="en-US" sz="800">
              <a:solidFill>
                <a:srgbClr val="EC4934"/>
              </a:solidFill>
            </a:endParaRPr>
          </a:p>
        </p:txBody>
      </p:sp>
      <p:sp>
        <p:nvSpPr>
          <p:cNvPr id="9" name="Graphic 18">
            <a:extLst>
              <a:ext uri="{FF2B5EF4-FFF2-40B4-BE49-F238E27FC236}">
                <a16:creationId xmlns:a16="http://schemas.microsoft.com/office/drawing/2014/main" id="{F284B5CF-04FB-C551-7E3B-C57D58943305}"/>
              </a:ext>
            </a:extLst>
          </p:cNvPr>
          <p:cNvSpPr>
            <a:spLocks noChangeAspect="1"/>
          </p:cNvSpPr>
          <p:nvPr/>
        </p:nvSpPr>
        <p:spPr>
          <a:xfrm>
            <a:off x="26463957" y="4980869"/>
            <a:ext cx="1386157" cy="1289110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rgbClr val="EC4934"/>
          </a:solidFill>
          <a:ln w="3663" cap="flat">
            <a:solidFill>
              <a:srgbClr val="EC4934"/>
            </a:solidFill>
            <a:prstDash val="solid"/>
            <a:miter/>
          </a:ln>
        </p:spPr>
        <p:txBody>
          <a:bodyPr rtlCol="0" anchor="ctr"/>
          <a:lstStyle/>
          <a:p>
            <a:endParaRPr lang="en-US" sz="800">
              <a:solidFill>
                <a:srgbClr val="EC4934"/>
              </a:solidFill>
            </a:endParaRPr>
          </a:p>
        </p:txBody>
      </p:sp>
      <p:sp>
        <p:nvSpPr>
          <p:cNvPr id="12" name="Graphic 7">
            <a:extLst>
              <a:ext uri="{FF2B5EF4-FFF2-40B4-BE49-F238E27FC236}">
                <a16:creationId xmlns:a16="http://schemas.microsoft.com/office/drawing/2014/main" id="{68A5AA18-A2BF-9290-2564-20E2D8D38CA5}"/>
              </a:ext>
            </a:extLst>
          </p:cNvPr>
          <p:cNvSpPr/>
          <p:nvPr/>
        </p:nvSpPr>
        <p:spPr>
          <a:xfrm>
            <a:off x="20116315" y="25920629"/>
            <a:ext cx="837869" cy="1449286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CDCDCD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80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B1EADA-74C2-073B-870C-0BB39302B292}"/>
              </a:ext>
            </a:extLst>
          </p:cNvPr>
          <p:cNvCxnSpPr>
            <a:cxnSpLocks/>
          </p:cNvCxnSpPr>
          <p:nvPr/>
        </p:nvCxnSpPr>
        <p:spPr>
          <a:xfrm>
            <a:off x="21212587" y="26709967"/>
            <a:ext cx="801555" cy="0"/>
          </a:xfrm>
          <a:prstGeom prst="straightConnector1">
            <a:avLst/>
          </a:prstGeom>
          <a:ln w="666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">
            <a:extLst>
              <a:ext uri="{FF2B5EF4-FFF2-40B4-BE49-F238E27FC236}">
                <a16:creationId xmlns:a16="http://schemas.microsoft.com/office/drawing/2014/main" id="{A89E8295-9CC2-97B6-AD3B-76645B6C246A}"/>
              </a:ext>
            </a:extLst>
          </p:cNvPr>
          <p:cNvSpPr txBox="1"/>
          <p:nvPr/>
        </p:nvSpPr>
        <p:spPr>
          <a:xfrm>
            <a:off x="26112200" y="6539746"/>
            <a:ext cx="7879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C4934"/>
                </a:solidFill>
              </a:rPr>
              <a:t>ABSTRACT ID: XXXXXXXXXX</a:t>
            </a:r>
            <a:endParaRPr lang="es-419" sz="4000" b="1" dirty="0">
              <a:solidFill>
                <a:srgbClr val="EC493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2A25AB-BEEC-D8F5-E6CD-7762A4D43BC4}"/>
              </a:ext>
            </a:extLst>
          </p:cNvPr>
          <p:cNvSpPr/>
          <p:nvPr/>
        </p:nvSpPr>
        <p:spPr>
          <a:xfrm>
            <a:off x="22173664" y="23587816"/>
            <a:ext cx="2856114" cy="121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Presentador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 APELLIDO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D66869-A8CF-EE0E-1BE1-B99F08D4FE38}"/>
              </a:ext>
            </a:extLst>
          </p:cNvPr>
          <p:cNvSpPr/>
          <p:nvPr/>
        </p:nvSpPr>
        <p:spPr>
          <a:xfrm>
            <a:off x="20031122" y="23640278"/>
            <a:ext cx="2001281" cy="1210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</a:t>
            </a:r>
            <a:endParaRPr lang="es-419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4C6612-2AA1-30A0-AC46-FAA227C80588}"/>
              </a:ext>
            </a:extLst>
          </p:cNvPr>
          <p:cNvSpPr/>
          <p:nvPr/>
        </p:nvSpPr>
        <p:spPr>
          <a:xfrm>
            <a:off x="914399" y="11012643"/>
            <a:ext cx="11213433" cy="7130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4832BD-AC74-D7F9-8A4E-C52509DA460E}"/>
              </a:ext>
            </a:extLst>
          </p:cNvPr>
          <p:cNvSpPr/>
          <p:nvPr/>
        </p:nvSpPr>
        <p:spPr>
          <a:xfrm>
            <a:off x="13369629" y="11012643"/>
            <a:ext cx="11213433" cy="7166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D46DC6-9A0F-826C-0DDE-A79CB99E3CAD}"/>
              </a:ext>
            </a:extLst>
          </p:cNvPr>
          <p:cNvSpPr txBox="1"/>
          <p:nvPr/>
        </p:nvSpPr>
        <p:spPr>
          <a:xfrm>
            <a:off x="866999" y="2610343"/>
            <a:ext cx="24239303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Dado que el terreno constituye el medio de soporte de toda estructura</a:t>
            </a:r>
            <a:r>
              <a:rPr lang="es-E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 caracterización y modelación precisa son fundamentales para garantizar el desempeño seguro y eficiente de las obras civiles. La respuesta del suelo frente a cargas estáticas y dinámicas —</a:t>
            </a:r>
            <a:r>
              <a:rPr lang="es-ES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las inducidas por el peso propio de la estructura, el tránsito vehicular, el viento o los sismos</a:t>
            </a:r>
            <a:r>
              <a:rPr lang="es-E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depende de una serie de propiedades físico-mecánicas que pueden variar significativamente con la profundidad, el tipo de suelo, la historia de cargas, condiciones hidráulicas y las condiciones ambientales.</a:t>
            </a:r>
            <a:endParaRPr lang="en-AU" sz="6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6" name="Chart 45"/>
          <p:cNvGraphicFramePr/>
          <p:nvPr>
            <p:extLst>
              <p:ext uri="{D42A27DB-BD31-4B8C-83A1-F6EECF244321}">
                <p14:modId xmlns:p14="http://schemas.microsoft.com/office/powerpoint/2010/main" val="74041460"/>
              </p:ext>
            </p:extLst>
          </p:nvPr>
        </p:nvGraphicFramePr>
        <p:xfrm>
          <a:off x="27100283" y="22527168"/>
          <a:ext cx="10194769" cy="527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8" name="Group 36">
            <a:extLst>
              <a:ext uri="{FF2B5EF4-FFF2-40B4-BE49-F238E27FC236}">
                <a16:creationId xmlns:a16="http://schemas.microsoft.com/office/drawing/2014/main" id="{53E6999D-D8EC-0C67-7EAF-867B72DC2CA6}"/>
              </a:ext>
            </a:extLst>
          </p:cNvPr>
          <p:cNvGrpSpPr>
            <a:grpSpLocks noChangeAspect="1"/>
          </p:cNvGrpSpPr>
          <p:nvPr/>
        </p:nvGrpSpPr>
        <p:grpSpPr>
          <a:xfrm>
            <a:off x="2495508" y="26729208"/>
            <a:ext cx="16272640" cy="758400"/>
            <a:chOff x="1199727" y="5814378"/>
            <a:chExt cx="4367486" cy="252800"/>
          </a:xfrm>
        </p:grpSpPr>
        <p:grpSp>
          <p:nvGrpSpPr>
            <p:cNvPr id="49" name="Group 37">
              <a:extLst>
                <a:ext uri="{FF2B5EF4-FFF2-40B4-BE49-F238E27FC236}">
                  <a16:creationId xmlns:a16="http://schemas.microsoft.com/office/drawing/2014/main" id="{81EC2CC8-8224-C716-59A1-6FBEB4003C97}"/>
                </a:ext>
              </a:extLst>
            </p:cNvPr>
            <p:cNvGrpSpPr/>
            <p:nvPr/>
          </p:nvGrpSpPr>
          <p:grpSpPr>
            <a:xfrm>
              <a:off x="1199727" y="5814378"/>
              <a:ext cx="1740150" cy="228600"/>
              <a:chOff x="38267" y="6164667"/>
              <a:chExt cx="1740150" cy="228600"/>
            </a:xfrm>
          </p:grpSpPr>
          <p:pic>
            <p:nvPicPr>
              <p:cNvPr id="59" name="Picture 49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00DFD8E7-7276-E33D-7D37-3BA30072B7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645"/>
              <a:stretch/>
            </p:blipFill>
            <p:spPr>
              <a:xfrm>
                <a:off x="38267" y="6164667"/>
                <a:ext cx="280991" cy="228600"/>
              </a:xfrm>
              <a:prstGeom prst="rect">
                <a:avLst/>
              </a:prstGeom>
            </p:spPr>
          </p:pic>
          <p:sp>
            <p:nvSpPr>
              <p:cNvPr id="60" name="TextBox 50">
                <a:extLst>
                  <a:ext uri="{FF2B5EF4-FFF2-40B4-BE49-F238E27FC236}">
                    <a16:creationId xmlns:a16="http://schemas.microsoft.com/office/drawing/2014/main" id="{65E2110A-B366-A125-F0ED-71F94C21595B}"/>
                  </a:ext>
                </a:extLst>
              </p:cNvPr>
              <p:cNvSpPr txBox="1"/>
              <p:nvPr/>
            </p:nvSpPr>
            <p:spPr>
              <a:xfrm>
                <a:off x="290906" y="6184571"/>
                <a:ext cx="1487511" cy="174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rial" panose="020B0604020202020204" pitchFamily="34" charset="0"/>
                  </a:rPr>
                  <a:t>XX@XX.XX</a:t>
                </a:r>
              </a:p>
            </p:txBody>
          </p:sp>
        </p:grpSp>
        <p:sp>
          <p:nvSpPr>
            <p:cNvPr id="57" name="TextBox 47">
              <a:hlinkClick r:id="rId4"/>
              <a:extLst>
                <a:ext uri="{FF2B5EF4-FFF2-40B4-BE49-F238E27FC236}">
                  <a16:creationId xmlns:a16="http://schemas.microsoft.com/office/drawing/2014/main" id="{EA38B9C5-B451-7426-DEE5-FA9ACFAF30D3}"/>
                </a:ext>
              </a:extLst>
            </p:cNvPr>
            <p:cNvSpPr txBox="1"/>
            <p:nvPr/>
          </p:nvSpPr>
          <p:spPr>
            <a:xfrm>
              <a:off x="2712358" y="5841474"/>
              <a:ext cx="835284" cy="1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  <a:cs typeface="Arial" panose="020B0604020202020204" pitchFamily="34" charset="0"/>
                </a:rPr>
                <a:t>@XX</a:t>
              </a:r>
            </a:p>
          </p:txBody>
        </p:sp>
        <p:grpSp>
          <p:nvGrpSpPr>
            <p:cNvPr id="51" name="Group 39">
              <a:extLst>
                <a:ext uri="{FF2B5EF4-FFF2-40B4-BE49-F238E27FC236}">
                  <a16:creationId xmlns:a16="http://schemas.microsoft.com/office/drawing/2014/main" id="{BBE2FDC3-ABEE-CDE3-DDD7-C9309462DD9B}"/>
                </a:ext>
              </a:extLst>
            </p:cNvPr>
            <p:cNvGrpSpPr/>
            <p:nvPr/>
          </p:nvGrpSpPr>
          <p:grpSpPr>
            <a:xfrm>
              <a:off x="3314708" y="5838578"/>
              <a:ext cx="1233380" cy="228600"/>
              <a:chOff x="2973333" y="5865686"/>
              <a:chExt cx="1233380" cy="228600"/>
            </a:xfrm>
          </p:grpSpPr>
          <p:pic>
            <p:nvPicPr>
              <p:cNvPr id="55" name="Picture 45" descr="Icon&#10;&#10;Description automatically generated">
                <a:extLst>
                  <a:ext uri="{FF2B5EF4-FFF2-40B4-BE49-F238E27FC236}">
                    <a16:creationId xmlns:a16="http://schemas.microsoft.com/office/drawing/2014/main" id="{1EE485F3-3B91-7390-2AF5-066262ECE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3333" y="5865686"/>
                <a:ext cx="228600" cy="228600"/>
              </a:xfrm>
              <a:prstGeom prst="rect">
                <a:avLst/>
              </a:prstGeom>
            </p:spPr>
          </p:pic>
          <p:sp>
            <p:nvSpPr>
              <p:cNvPr id="56" name="TextBox 46">
                <a:extLst>
                  <a:ext uri="{FF2B5EF4-FFF2-40B4-BE49-F238E27FC236}">
                    <a16:creationId xmlns:a16="http://schemas.microsoft.com/office/drawing/2014/main" id="{34190A36-EA6B-2A8F-DA30-3555F1464C8B}"/>
                  </a:ext>
                </a:extLst>
              </p:cNvPr>
              <p:cNvSpPr txBox="1"/>
              <p:nvPr/>
            </p:nvSpPr>
            <p:spPr>
              <a:xfrm>
                <a:off x="3220543" y="5874428"/>
                <a:ext cx="986170" cy="174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rial" panose="020B0604020202020204" pitchFamily="34" charset="0"/>
                  </a:rPr>
                  <a:t>XXXXX</a:t>
                </a:r>
              </a:p>
            </p:txBody>
          </p:sp>
        </p:grpSp>
        <p:grpSp>
          <p:nvGrpSpPr>
            <p:cNvPr id="52" name="Group 40">
              <a:extLst>
                <a:ext uri="{FF2B5EF4-FFF2-40B4-BE49-F238E27FC236}">
                  <a16:creationId xmlns:a16="http://schemas.microsoft.com/office/drawing/2014/main" id="{A0FEFD82-C1F9-6F3E-C658-786DDE183EB8}"/>
                </a:ext>
              </a:extLst>
            </p:cNvPr>
            <p:cNvGrpSpPr/>
            <p:nvPr/>
          </p:nvGrpSpPr>
          <p:grpSpPr>
            <a:xfrm>
              <a:off x="4329696" y="5829618"/>
              <a:ext cx="1237517" cy="233264"/>
              <a:chOff x="3988321" y="5856726"/>
              <a:chExt cx="1237517" cy="233264"/>
            </a:xfrm>
          </p:grpSpPr>
          <p:sp>
            <p:nvSpPr>
              <p:cNvPr id="53" name="TextBox 43">
                <a:extLst>
                  <a:ext uri="{FF2B5EF4-FFF2-40B4-BE49-F238E27FC236}">
                    <a16:creationId xmlns:a16="http://schemas.microsoft.com/office/drawing/2014/main" id="{BDEE134E-D6A5-BCA5-E7F5-F30A592664F4}"/>
                  </a:ext>
                </a:extLst>
              </p:cNvPr>
              <p:cNvSpPr txBox="1"/>
              <p:nvPr/>
            </p:nvSpPr>
            <p:spPr>
              <a:xfrm>
                <a:off x="4239668" y="5856726"/>
                <a:ext cx="986170" cy="174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Yu Gothic UI" panose="020B0500000000000000" pitchFamily="34" charset="-128"/>
                    <a:ea typeface="Yu Gothic UI" panose="020B0500000000000000" pitchFamily="34" charset="-128"/>
                    <a:cs typeface="Arial" panose="020B0604020202020204" pitchFamily="34" charset="0"/>
                  </a:rPr>
                  <a:t>XXXX</a:t>
                </a:r>
              </a:p>
            </p:txBody>
          </p:sp>
          <p:pic>
            <p:nvPicPr>
              <p:cNvPr id="54" name="Picture 2" descr="Researchgate Free Icon of SuperTiny">
                <a:extLst>
                  <a:ext uri="{FF2B5EF4-FFF2-40B4-BE49-F238E27FC236}">
                    <a16:creationId xmlns:a16="http://schemas.microsoft.com/office/drawing/2014/main" id="{FC630F34-C347-02C4-7318-42AE16ABB7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8321" y="5861390"/>
                <a:ext cx="228600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50" name="Picture 2" descr="Qué significa la X, el logo que eligió Elon Musk para ...">
            <a:extLst>
              <a:ext uri="{FF2B5EF4-FFF2-40B4-BE49-F238E27FC236}">
                <a16:creationId xmlns:a16="http://schemas.microsoft.com/office/drawing/2014/main" id="{B301D92B-7162-C5C9-19A4-446F0F7F6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6" r="13583"/>
          <a:stretch>
            <a:fillRect/>
          </a:stretch>
        </p:blipFill>
        <p:spPr bwMode="auto">
          <a:xfrm flipH="1">
            <a:off x="7591623" y="26758864"/>
            <a:ext cx="647700" cy="6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10">
            <a:extLst>
              <a:ext uri="{FF2B5EF4-FFF2-40B4-BE49-F238E27FC236}">
                <a16:creationId xmlns:a16="http://schemas.microsoft.com/office/drawing/2014/main" id="{730A2CBD-65D3-D891-AE14-5DB181C73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8301" y="18760647"/>
            <a:ext cx="16921911" cy="3364611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s-ES" sz="28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con los resultados más importantes de su trabajo. Se pueden agregar al póster imágenes como fotografías, gráficos, diagramas, logotipos, etc. Evite tablas numéricas largas.</a:t>
            </a:r>
          </a:p>
          <a:p>
            <a:pPr>
              <a:spcBef>
                <a:spcPct val="20000"/>
              </a:spcBef>
            </a:pPr>
            <a:r>
              <a:rPr lang="es-ES" sz="28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insertar imágenes, vaya a través de los menús de la siguiente manera: Insertar / Imagen / Desde archivo. Archivos de imagen recomendados JPEG/PNG.</a:t>
            </a:r>
          </a:p>
          <a:p>
            <a:pPr>
              <a:spcBef>
                <a:spcPct val="20000"/>
              </a:spcBef>
            </a:pPr>
            <a:r>
              <a:rPr lang="es-ES" sz="28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gráficos creados en un programa de gráficos científicos (por ejemplo, Sigma </a:t>
            </a:r>
            <a:r>
              <a:rPr lang="es-ES" sz="28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Plot</a:t>
            </a:r>
            <a:r>
              <a:rPr lang="es-ES" sz="28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" sz="28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Prism</a:t>
            </a:r>
            <a:r>
              <a:rPr lang="es-ES" sz="28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SPSS, </a:t>
            </a:r>
            <a:r>
              <a:rPr lang="es-ES" sz="28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</a:t>
            </a:r>
            <a:r>
              <a:rPr lang="es-ES" sz="28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deben guardarse como JPEG o TIFF.</a:t>
            </a:r>
          </a:p>
          <a:p>
            <a:pPr>
              <a:spcBef>
                <a:spcPct val="20000"/>
              </a:spcBef>
            </a:pPr>
            <a:r>
              <a:rPr lang="es-ES" sz="28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CA" sz="284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F3DDD-503B-C23A-7F34-D5AD69F831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0" y="11642681"/>
            <a:ext cx="3680203" cy="590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4" descr="Sociedad Chilena de Geotecnia – Sochige">
            <a:extLst>
              <a:ext uri="{FF2B5EF4-FFF2-40B4-BE49-F238E27FC236}">
                <a16:creationId xmlns:a16="http://schemas.microsoft.com/office/drawing/2014/main" id="{C88AC7B4-7798-0B7B-BF0D-C2876F4570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377" y="12991391"/>
            <a:ext cx="8073935" cy="291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1B6BB9C-7748-48F2-542D-7DEAEF228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829" y="25358608"/>
            <a:ext cx="2573328" cy="25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38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</TotalTime>
  <Words>532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Yu Gothic UI</vt:lpstr>
      <vt:lpstr>Arial</vt:lpstr>
      <vt:lpstr>Calibri</vt:lpstr>
      <vt:lpstr>Tahoma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Ortiz</dc:creator>
  <cp:lastModifiedBy>Francisco Pinto</cp:lastModifiedBy>
  <cp:revision>71</cp:revision>
  <dcterms:created xsi:type="dcterms:W3CDTF">2016-12-01T17:42:49Z</dcterms:created>
  <dcterms:modified xsi:type="dcterms:W3CDTF">2025-07-04T00:15:10Z</dcterms:modified>
</cp:coreProperties>
</file>